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14"/>
    <p:restoredTop sz="76643"/>
  </p:normalViewPr>
  <p:slideViewPr>
    <p:cSldViewPr snapToGrid="0" snapToObjects="1">
      <p:cViewPr varScale="1">
        <p:scale>
          <a:sx n="85" d="100"/>
          <a:sy n="85" d="100"/>
        </p:scale>
        <p:origin x="20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02-4AAF-C842-BB1E-441ABD50B0AD}" type="datetimeFigureOut">
              <a:rPr kumimoji="1" lang="zh-TW" altLang="en-US" smtClean="0"/>
              <a:t>2016/4/20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3E7-9B6E-3247-B16D-EBFD7D9BE8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970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全景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02-4AAF-C842-BB1E-441ABD50B0AD}" type="datetimeFigureOut">
              <a:rPr kumimoji="1" lang="zh-TW" altLang="en-US" smtClean="0"/>
              <a:t>2016/4/20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3E7-9B6E-3247-B16D-EBFD7D9BE8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153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和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02-4AAF-C842-BB1E-441ABD50B0AD}" type="datetimeFigureOut">
              <a:rPr kumimoji="1" lang="zh-TW" altLang="en-US" smtClean="0"/>
              <a:t>2016/4/20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3E7-9B6E-3247-B16D-EBFD7D9BE8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8888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具有說明文字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02-4AAF-C842-BB1E-441ABD50B0AD}" type="datetimeFigureOut">
              <a:rPr kumimoji="1" lang="zh-TW" altLang="en-US" smtClean="0"/>
              <a:t>2016/4/20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3E7-9B6E-3247-B16D-EBFD7D9BE828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7469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02-4AAF-C842-BB1E-441ABD50B0AD}" type="datetimeFigureOut">
              <a:rPr kumimoji="1" lang="zh-TW" altLang="en-US" smtClean="0"/>
              <a:t>2016/4/20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3E7-9B6E-3247-B16D-EBFD7D9BE8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38792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02-4AAF-C842-BB1E-441ABD50B0AD}" type="datetimeFigureOut">
              <a:rPr kumimoji="1" lang="zh-TW" altLang="en-US" smtClean="0"/>
              <a:t>2016/4/20</a:t>
            </a:fld>
            <a:endParaRPr kumimoji="1"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3E7-9B6E-3247-B16D-EBFD7D9BE8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11165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02-4AAF-C842-BB1E-441ABD50B0AD}" type="datetimeFigureOut">
              <a:rPr kumimoji="1" lang="zh-TW" altLang="en-US" smtClean="0"/>
              <a:t>2016/4/20</a:t>
            </a:fld>
            <a:endParaRPr kumimoji="1"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3E7-9B6E-3247-B16D-EBFD7D9BE8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9441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02-4AAF-C842-BB1E-441ABD50B0AD}" type="datetimeFigureOut">
              <a:rPr kumimoji="1" lang="zh-TW" altLang="en-US" smtClean="0"/>
              <a:t>2016/4/20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3E7-9B6E-3247-B16D-EBFD7D9BE8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42757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02-4AAF-C842-BB1E-441ABD50B0AD}" type="datetimeFigureOut">
              <a:rPr kumimoji="1" lang="zh-TW" altLang="en-US" smtClean="0"/>
              <a:t>2016/4/20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3E7-9B6E-3247-B16D-EBFD7D9BE8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608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02-4AAF-C842-BB1E-441ABD50B0AD}" type="datetimeFigureOut">
              <a:rPr kumimoji="1" lang="zh-TW" altLang="en-US" smtClean="0"/>
              <a:t>2016/4/20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3E7-9B6E-3247-B16D-EBFD7D9BE8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1714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02-4AAF-C842-BB1E-441ABD50B0AD}" type="datetimeFigureOut">
              <a:rPr kumimoji="1" lang="zh-TW" altLang="en-US" smtClean="0"/>
              <a:t>2016/4/20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3E7-9B6E-3247-B16D-EBFD7D9BE8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800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02-4AAF-C842-BB1E-441ABD50B0AD}" type="datetimeFigureOut">
              <a:rPr kumimoji="1" lang="zh-TW" altLang="en-US" smtClean="0"/>
              <a:t>2016/4/20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3E7-9B6E-3247-B16D-EBFD7D9BE8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012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02-4AAF-C842-BB1E-441ABD50B0AD}" type="datetimeFigureOut">
              <a:rPr kumimoji="1" lang="zh-TW" altLang="en-US" smtClean="0"/>
              <a:t>2016/4/20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3E7-9B6E-3247-B16D-EBFD7D9BE8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3949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02-4AAF-C842-BB1E-441ABD50B0AD}" type="datetimeFigureOut">
              <a:rPr kumimoji="1" lang="zh-TW" altLang="en-US" smtClean="0"/>
              <a:t>2016/4/20</a:t>
            </a:fld>
            <a:endParaRPr kumimoji="1" lang="zh-TW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3E7-9B6E-3247-B16D-EBFD7D9BE8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9089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02-4AAF-C842-BB1E-441ABD50B0AD}" type="datetimeFigureOut">
              <a:rPr kumimoji="1" lang="zh-TW" altLang="en-US" smtClean="0"/>
              <a:t>2016/4/20</a:t>
            </a:fld>
            <a:endParaRPr kumimoji="1" lang="zh-TW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3E7-9B6E-3247-B16D-EBFD7D9BE8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6024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02-4AAF-C842-BB1E-441ABD50B0AD}" type="datetimeFigureOut">
              <a:rPr kumimoji="1" lang="zh-TW" altLang="en-US" smtClean="0"/>
              <a:t>2016/4/20</a:t>
            </a:fld>
            <a:endParaRPr kumimoji="1" lang="zh-TW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3E7-9B6E-3247-B16D-EBFD7D9BE8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3119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02-4AAF-C842-BB1E-441ABD50B0AD}" type="datetimeFigureOut">
              <a:rPr kumimoji="1" lang="zh-TW" altLang="en-US" smtClean="0"/>
              <a:t>2016/4/20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3E7-9B6E-3247-B16D-EBFD7D9BE8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2259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B48BF02-4AAF-C842-BB1E-441ABD50B0AD}" type="datetimeFigureOut">
              <a:rPr kumimoji="1" lang="zh-TW" altLang="en-US" smtClean="0"/>
              <a:t>2016/4/20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7A3E7-9B6E-3247-B16D-EBFD7D9BE8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07477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Lantinghei TC Demibold" charset="-120"/>
          <a:ea typeface="Lantinghei TC Demibold" charset="-120"/>
          <a:cs typeface="Lantinghei TC Demibold" charset="-12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Lantinghei TC Demibold" charset="-120"/>
          <a:ea typeface="Lantinghei TC Demibold" charset="-120"/>
          <a:cs typeface="Lantinghei TC Demibold" charset="-12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Lantinghei TC Demibold" charset="-120"/>
          <a:ea typeface="Lantinghei TC Demibold" charset="-120"/>
          <a:cs typeface="Lantinghei TC Demibold" charset="-12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Lantinghei TC Demibold" charset="-120"/>
          <a:ea typeface="Lantinghei TC Demibold" charset="-120"/>
          <a:cs typeface="Lantinghei TC Demibold" charset="-12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Lantinghei TC Demibold" charset="-120"/>
          <a:ea typeface="Lantinghei TC Demibold" charset="-120"/>
          <a:cs typeface="Lantinghei TC Demibold" charset="-12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Lantinghei TC Demibold" charset="-120"/>
          <a:ea typeface="Lantinghei TC Demibold" charset="-120"/>
          <a:cs typeface="Lantinghei TC Demibold" charset="-120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209801" y="2588298"/>
            <a:ext cx="7770813" cy="1429871"/>
          </a:xfrm>
        </p:spPr>
        <p:txBody>
          <a:bodyPr/>
          <a:lstStyle/>
          <a:p>
            <a:r>
              <a:rPr kumimoji="1" lang="zh-TW" altLang="en-US" dirty="0" smtClean="0">
                <a:solidFill>
                  <a:srgbClr val="FFFF00"/>
                </a:solidFill>
              </a:rPr>
              <a:t>活動攝影</a:t>
            </a:r>
            <a:r>
              <a:rPr kumimoji="1" lang="zh-TW" altLang="en-US" dirty="0" smtClean="0"/>
              <a:t>技巧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3958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光線與角度的營造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kumimoji="1" lang="zh-TW" altLang="en-US" sz="3200" dirty="0"/>
              <a:t>合照儘量側光或是背光，或是在陰影處，千萬別讓影子切割到團體照</a:t>
            </a:r>
            <a:endParaRPr kumimoji="1" lang="zh-TW" altLang="en-US" sz="32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3943">
            <a:off x="2046808" y="3125377"/>
            <a:ext cx="5126313" cy="340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777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光線與角度的營造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kumimoji="1" lang="zh-TW" altLang="en-US" sz="3200" dirty="0"/>
              <a:t>背光的時候請改變測光模式</a:t>
            </a:r>
            <a:r>
              <a:rPr kumimoji="1" lang="en-US" altLang="zh-TW" sz="3200" dirty="0"/>
              <a:t>(</a:t>
            </a:r>
            <a:r>
              <a:rPr kumimoji="1" lang="zh-TW" altLang="en-US" sz="3200" dirty="0"/>
              <a:t>點測光</a:t>
            </a:r>
            <a:r>
              <a:rPr kumimoji="1" lang="en-US" altLang="zh-TW" sz="3200" dirty="0"/>
              <a:t>)</a:t>
            </a:r>
            <a:r>
              <a:rPr kumimoji="1" lang="zh-TW" altLang="en-US" sz="3200" dirty="0"/>
              <a:t>，或使用曝光補償</a:t>
            </a:r>
            <a:endParaRPr kumimoji="1"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55179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209801" y="1862138"/>
            <a:ext cx="7770813" cy="1743075"/>
          </a:xfrm>
        </p:spPr>
        <p:txBody>
          <a:bodyPr/>
          <a:lstStyle/>
          <a:p>
            <a:r>
              <a:rPr lang="en-US" altLang="zh-TW" dirty="0" smtClean="0"/>
              <a:t>Q &amp; A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2487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何謂活動攝影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kumimoji="1" lang="zh-TW" altLang="en-US" sz="3200" dirty="0"/>
              <a:t>記錄活動的人、事、時、地</a:t>
            </a:r>
            <a:r>
              <a:rPr kumimoji="1" lang="zh-TW" altLang="en-US" sz="3200" dirty="0"/>
              <a:t>、</a:t>
            </a:r>
            <a:r>
              <a:rPr kumimoji="1" lang="zh-TW" altLang="en-US" sz="3200" dirty="0"/>
              <a:t>物</a:t>
            </a:r>
            <a:endParaRPr kumimoji="1" lang="en-US" altLang="zh-TW" sz="3200" dirty="0"/>
          </a:p>
          <a:p>
            <a:pPr>
              <a:buFont typeface="Arial"/>
              <a:buChar char="•"/>
            </a:pPr>
            <a:r>
              <a:rPr kumimoji="1" lang="zh-TW" altLang="en-US" sz="3200" dirty="0"/>
              <a:t>忠實反應當下情境</a:t>
            </a:r>
            <a:endParaRPr kumimoji="1" lang="en-US" altLang="zh-TW" sz="3200" dirty="0"/>
          </a:p>
          <a:p>
            <a:pPr>
              <a:buFont typeface="Arial"/>
              <a:buChar char="•"/>
            </a:pPr>
            <a:r>
              <a:rPr kumimoji="1" lang="zh-TW" altLang="en-US" sz="3200" dirty="0"/>
              <a:t>特寫、大景，缺一不可</a:t>
            </a:r>
            <a:endParaRPr kumimoji="1"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33108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活動攝影概分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kumimoji="1" lang="zh-TW" altLang="en-US" sz="3200" dirty="0"/>
              <a:t>慶典活動</a:t>
            </a:r>
            <a:endParaRPr kumimoji="1" lang="en-US" altLang="zh-TW" sz="3200" dirty="0"/>
          </a:p>
          <a:p>
            <a:pPr lvl="1">
              <a:buFont typeface="Arial"/>
              <a:buChar char="•"/>
            </a:pPr>
            <a:r>
              <a:rPr kumimoji="1" lang="zh-TW" altLang="en-US" sz="3200" dirty="0"/>
              <a:t>慶典 </a:t>
            </a:r>
            <a:r>
              <a:rPr kumimoji="1" lang="en-US" altLang="zh-TW" sz="3200" dirty="0"/>
              <a:t>(</a:t>
            </a:r>
            <a:r>
              <a:rPr kumimoji="1" lang="zh-TW" altLang="en-US" sz="3200" dirty="0"/>
              <a:t>宗教</a:t>
            </a:r>
            <a:r>
              <a:rPr kumimoji="1" lang="en-US" altLang="zh-TW" sz="3200" dirty="0"/>
              <a:t>)</a:t>
            </a:r>
          </a:p>
          <a:p>
            <a:pPr lvl="1">
              <a:buFont typeface="Arial"/>
              <a:buChar char="•"/>
            </a:pPr>
            <a:r>
              <a:rPr kumimoji="1" lang="zh-TW" altLang="en-US" sz="3200" dirty="0"/>
              <a:t>校慶</a:t>
            </a:r>
            <a:r>
              <a:rPr kumimoji="1" lang="en-US" altLang="zh-TW" sz="3200" dirty="0"/>
              <a:t> (</a:t>
            </a:r>
            <a:r>
              <a:rPr kumimoji="1" lang="zh-TW" altLang="en-US" sz="3200" dirty="0"/>
              <a:t>成立大會</a:t>
            </a:r>
            <a:r>
              <a:rPr kumimoji="1" lang="en-US" altLang="zh-TW" sz="3200" dirty="0"/>
              <a:t>)</a:t>
            </a:r>
          </a:p>
          <a:p>
            <a:pPr lvl="1">
              <a:buFont typeface="Arial"/>
              <a:buChar char="•"/>
            </a:pPr>
            <a:r>
              <a:rPr kumimoji="1" lang="zh-TW" altLang="en-US" sz="3200" dirty="0"/>
              <a:t>特殊節日</a:t>
            </a:r>
            <a:r>
              <a:rPr kumimoji="1" lang="en-US" altLang="zh-TW" sz="3200" dirty="0"/>
              <a:t>(</a:t>
            </a:r>
            <a:r>
              <a:rPr kumimoji="1" lang="zh-TW" altLang="en-US" sz="3200" dirty="0"/>
              <a:t>結婚、生日宴會</a:t>
            </a:r>
            <a:r>
              <a:rPr kumimoji="1" lang="en-US" altLang="zh-TW" sz="3200" dirty="0"/>
              <a:t>)</a:t>
            </a:r>
          </a:p>
          <a:p>
            <a:pPr>
              <a:buFont typeface="Arial"/>
              <a:buChar char="•"/>
            </a:pPr>
            <a:r>
              <a:rPr kumimoji="1" lang="zh-TW" altLang="en-US" sz="3200" dirty="0"/>
              <a:t>運動會</a:t>
            </a:r>
            <a:endParaRPr kumimoji="1" lang="en-US" altLang="zh-TW" sz="3200" dirty="0"/>
          </a:p>
          <a:p>
            <a:pPr lvl="1">
              <a:buFont typeface="Arial"/>
              <a:buChar char="•"/>
            </a:pPr>
            <a:r>
              <a:rPr kumimoji="1" lang="zh-TW" altLang="en-US" sz="3200" dirty="0"/>
              <a:t>正統運動比賽</a:t>
            </a:r>
            <a:endParaRPr kumimoji="1" lang="en-US" altLang="zh-TW" sz="3200" dirty="0"/>
          </a:p>
          <a:p>
            <a:pPr lvl="1">
              <a:buFont typeface="Arial"/>
              <a:buChar char="•"/>
            </a:pPr>
            <a:r>
              <a:rPr kumimoji="1" lang="zh-TW" altLang="en-US" sz="3200" dirty="0"/>
              <a:t>趣味競賽</a:t>
            </a:r>
            <a:endParaRPr kumimoji="1" lang="en-US" altLang="zh-TW" sz="3200" dirty="0"/>
          </a:p>
          <a:p>
            <a:pPr lvl="1">
              <a:buFont typeface="Arial"/>
              <a:buChar char="•"/>
            </a:pPr>
            <a:endParaRPr kumimoji="1" lang="en-US" altLang="zh-TW" sz="3200" dirty="0"/>
          </a:p>
          <a:p>
            <a:pPr>
              <a:buFont typeface="Arial"/>
              <a:buChar char="•"/>
            </a:pPr>
            <a:endParaRPr kumimoji="1"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14738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慶典活動拍攝技巧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36648" y="1600200"/>
            <a:ext cx="8153400" cy="5257800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kumimoji="1" lang="zh-TW" altLang="en-US" sz="3200" dirty="0"/>
              <a:t>特寫、大景缺一不可</a:t>
            </a:r>
            <a:endParaRPr kumimoji="1" lang="en-US" altLang="zh-TW" sz="3200" dirty="0"/>
          </a:p>
          <a:p>
            <a:pPr>
              <a:buFont typeface="Arial"/>
              <a:buChar char="•"/>
            </a:pPr>
            <a:r>
              <a:rPr kumimoji="1" lang="zh-TW" altLang="en-US" sz="3200" dirty="0"/>
              <a:t>注意禮貌</a:t>
            </a:r>
            <a:r>
              <a:rPr kumimoji="1" lang="en-US" altLang="zh-TW" sz="2400" dirty="0"/>
              <a:t> (</a:t>
            </a:r>
            <a:r>
              <a:rPr kumimoji="1" lang="zh-TW" altLang="en-US" sz="2400" dirty="0"/>
              <a:t>特別是宗教活動</a:t>
            </a:r>
            <a:r>
              <a:rPr kumimoji="1" lang="en-US" altLang="zh-TW" sz="2400" dirty="0"/>
              <a:t>)</a:t>
            </a:r>
          </a:p>
          <a:p>
            <a:pPr>
              <a:buFont typeface="Arial"/>
              <a:buChar char="•"/>
            </a:pPr>
            <a:r>
              <a:rPr kumimoji="1" lang="zh-TW" altLang="en-US" sz="3200" dirty="0"/>
              <a:t>合照、領獎要多拍幾張</a:t>
            </a:r>
            <a:r>
              <a:rPr kumimoji="1" lang="en-US" altLang="zh-TW" sz="3200" dirty="0"/>
              <a:t/>
            </a:r>
            <a:br>
              <a:rPr kumimoji="1" lang="en-US" altLang="zh-TW" sz="3200" dirty="0"/>
            </a:br>
            <a:r>
              <a:rPr kumimoji="1" lang="en-US" altLang="zh-TW" dirty="0"/>
              <a:t>(</a:t>
            </a:r>
            <a:r>
              <a:rPr kumimoji="1" lang="zh-TW" altLang="en-US" dirty="0"/>
              <a:t>對焦開啟單次對焦即可</a:t>
            </a:r>
            <a:r>
              <a:rPr kumimoji="1" lang="en-US" altLang="zh-TW" dirty="0"/>
              <a:t>)</a:t>
            </a:r>
            <a:endParaRPr kumimoji="1" lang="en-US" altLang="zh-TW" sz="2400" dirty="0"/>
          </a:p>
          <a:p>
            <a:pPr>
              <a:buFont typeface="Arial"/>
              <a:buChar char="•"/>
            </a:pPr>
            <a:r>
              <a:rPr kumimoji="1" lang="zh-TW" altLang="en-US" sz="3200" dirty="0"/>
              <a:t>注意對焦範圍</a:t>
            </a:r>
            <a:r>
              <a:rPr kumimoji="1" lang="en-US" altLang="zh-TW" sz="2400" dirty="0"/>
              <a:t/>
            </a:r>
            <a:br>
              <a:rPr kumimoji="1" lang="en-US" altLang="zh-TW" sz="2400" dirty="0"/>
            </a:br>
            <a:r>
              <a:rPr kumimoji="1" lang="en-US" altLang="zh-TW" dirty="0"/>
              <a:t>(</a:t>
            </a:r>
            <a:r>
              <a:rPr kumimoji="1" lang="zh-TW" altLang="en-US" dirty="0"/>
              <a:t>團體大合照稍微縮光圈，並上腳架、快門線</a:t>
            </a:r>
            <a:r>
              <a:rPr kumimoji="1" lang="en-US" altLang="zh-TW" dirty="0"/>
              <a:t>)</a:t>
            </a:r>
            <a:endParaRPr kumimoji="1" lang="en-US" altLang="zh-TW" sz="2400" dirty="0"/>
          </a:p>
          <a:p>
            <a:pPr>
              <a:buFont typeface="Arial"/>
              <a:buChar char="•"/>
            </a:pPr>
            <a:r>
              <a:rPr kumimoji="1" lang="zh-TW" altLang="en-US" sz="3200" dirty="0"/>
              <a:t>開啟連拍模式</a:t>
            </a:r>
            <a:r>
              <a:rPr kumimoji="1" lang="en-US" altLang="zh-TW" sz="3200" dirty="0"/>
              <a:t/>
            </a:r>
            <a:br>
              <a:rPr kumimoji="1" lang="en-US" altLang="zh-TW" sz="3200" dirty="0"/>
            </a:br>
            <a:r>
              <a:rPr kumimoji="1" lang="en-US" altLang="zh-TW" dirty="0"/>
              <a:t>(</a:t>
            </a:r>
            <a:r>
              <a:rPr kumimoji="1" lang="zh-TW" altLang="en-US" dirty="0"/>
              <a:t>對焦可以試試連續對焦</a:t>
            </a:r>
            <a:r>
              <a:rPr kumimoji="1" lang="en-US" altLang="zh-TW" dirty="0"/>
              <a:t>)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7905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慶典活動拍攝技巧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159" y="1600200"/>
            <a:ext cx="2997200" cy="4495800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712" y="1600201"/>
            <a:ext cx="3260436" cy="217362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712" y="3922376"/>
            <a:ext cx="3260436" cy="217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834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慶典活動拍攝技巧</a:t>
            </a:r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39516">
            <a:off x="2136648" y="1775691"/>
            <a:ext cx="2997200" cy="4495800"/>
          </a:xfr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705">
            <a:off x="5483222" y="2209801"/>
            <a:ext cx="4722921" cy="325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890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運動會活動拍攝技巧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kumimoji="1" lang="zh-TW" altLang="en-US" sz="3200" dirty="0"/>
              <a:t>特寫、大景缺一</a:t>
            </a:r>
            <a:r>
              <a:rPr kumimoji="1" lang="zh-TW" altLang="en-US" sz="3200" dirty="0"/>
              <a:t>不可</a:t>
            </a:r>
            <a:endParaRPr kumimoji="1" lang="en-US" altLang="zh-TW" sz="3200" dirty="0"/>
          </a:p>
          <a:p>
            <a:pPr>
              <a:buFont typeface="Arial"/>
              <a:buChar char="•"/>
            </a:pPr>
            <a:r>
              <a:rPr kumimoji="1" lang="zh-TW" altLang="en-US" sz="3200" dirty="0"/>
              <a:t>拍攝運動比賽，請多使用</a:t>
            </a:r>
            <a:r>
              <a:rPr kumimoji="1" lang="en-US" altLang="zh-TW" sz="3200" dirty="0"/>
              <a:t>S</a:t>
            </a:r>
            <a:r>
              <a:rPr kumimoji="1" lang="zh-TW" altLang="en-US" sz="3200" dirty="0"/>
              <a:t>快門優先模式</a:t>
            </a:r>
            <a:r>
              <a:rPr kumimoji="1" lang="en-US" altLang="zh-TW" sz="3200" dirty="0"/>
              <a:t/>
            </a:r>
            <a:br>
              <a:rPr kumimoji="1" lang="en-US" altLang="zh-TW" sz="3200" dirty="0"/>
            </a:br>
            <a:r>
              <a:rPr kumimoji="1" lang="en-US" altLang="zh-TW" sz="3200" dirty="0"/>
              <a:t>(</a:t>
            </a:r>
            <a:r>
              <a:rPr kumimoji="1" lang="zh-TW" altLang="en-US" sz="3200" dirty="0"/>
              <a:t>快門至少</a:t>
            </a:r>
            <a:r>
              <a:rPr kumimoji="1" lang="en-US" altLang="zh-TW" sz="3200" dirty="0"/>
              <a:t>1/160</a:t>
            </a:r>
            <a:r>
              <a:rPr kumimoji="1" lang="zh-TW" altLang="en-US" sz="3200" dirty="0"/>
              <a:t>起跳，運動要更高</a:t>
            </a:r>
            <a:r>
              <a:rPr kumimoji="1" lang="en-US" altLang="zh-TW" sz="3200" dirty="0"/>
              <a:t>)</a:t>
            </a:r>
            <a:endParaRPr kumimoji="1" lang="en-US" altLang="zh-TW" dirty="0"/>
          </a:p>
          <a:p>
            <a:pPr>
              <a:buFont typeface="Arial"/>
              <a:buChar char="•"/>
            </a:pPr>
            <a:r>
              <a:rPr kumimoji="1" lang="zh-TW" altLang="en-US" sz="3200" dirty="0"/>
              <a:t>開啟連拍</a:t>
            </a:r>
            <a:r>
              <a:rPr kumimoji="1" lang="zh-TW" altLang="en-US" sz="3200" dirty="0"/>
              <a:t>模式</a:t>
            </a:r>
            <a:r>
              <a:rPr kumimoji="1" lang="en-US" altLang="zh-TW" sz="3200" dirty="0"/>
              <a:t> </a:t>
            </a:r>
            <a:r>
              <a:rPr kumimoji="1" lang="en-US" altLang="zh-TW" dirty="0"/>
              <a:t>(</a:t>
            </a:r>
            <a:r>
              <a:rPr kumimoji="1" lang="zh-TW" altLang="en-US" dirty="0"/>
              <a:t>連拍慢不建議使用</a:t>
            </a:r>
            <a:r>
              <a:rPr kumimoji="1" lang="en-US" altLang="zh-TW" dirty="0"/>
              <a:t>)</a:t>
            </a:r>
            <a:r>
              <a:rPr kumimoji="1" lang="en-US" altLang="zh-TW" dirty="0"/>
              <a:t/>
            </a:r>
            <a:br>
              <a:rPr kumimoji="1" lang="en-US" altLang="zh-TW" dirty="0"/>
            </a:br>
            <a:r>
              <a:rPr kumimoji="1" lang="en-US" altLang="zh-TW" sz="3200" dirty="0"/>
              <a:t>(</a:t>
            </a:r>
            <a:r>
              <a:rPr kumimoji="1" lang="zh-TW" altLang="en-US" sz="3200" dirty="0"/>
              <a:t>對焦可以嘗試不同對焦功能</a:t>
            </a:r>
            <a:r>
              <a:rPr kumimoji="1" lang="en-US" altLang="zh-TW" sz="3200" dirty="0"/>
              <a:t>)</a:t>
            </a:r>
            <a:endParaRPr kumimoji="1" lang="en-US" altLang="zh-TW" sz="4000" dirty="0"/>
          </a:p>
          <a:p>
            <a:pPr>
              <a:buFont typeface="Arial"/>
              <a:buChar char="•"/>
            </a:pPr>
            <a:r>
              <a:rPr kumimoji="1" lang="zh-TW" altLang="en-US" sz="3200" dirty="0"/>
              <a:t>可以拍攝比賽人員的表情</a:t>
            </a:r>
            <a:r>
              <a:rPr kumimoji="1" lang="en-US" altLang="zh-TW" sz="3200" dirty="0"/>
              <a:t> (</a:t>
            </a:r>
            <a:r>
              <a:rPr kumimoji="1" lang="zh-TW" altLang="en-US" sz="3200" dirty="0"/>
              <a:t>特寫</a:t>
            </a:r>
            <a:r>
              <a:rPr kumimoji="1" lang="en-US" altLang="zh-TW" sz="3200" dirty="0"/>
              <a:t>)</a:t>
            </a:r>
            <a:endParaRPr kumimoji="1"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10120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運動會活動拍攝技巧</a:t>
            </a:r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6044">
            <a:off x="2035050" y="1932710"/>
            <a:ext cx="2987437" cy="4495800"/>
          </a:xfr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673" y="1600201"/>
            <a:ext cx="3123986" cy="2075873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2186">
            <a:off x="6269941" y="3898563"/>
            <a:ext cx="3442880" cy="228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698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大合照拍攝技巧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zh-TW" altLang="en-US" sz="3200" dirty="0">
                <a:latin typeface="+mn-ea"/>
              </a:rPr>
              <a:t>一定要使出讓被攝者注意到自己</a:t>
            </a:r>
            <a:endParaRPr lang="en-US" altLang="zh-TW" sz="3200" dirty="0">
              <a:latin typeface="+mn-ea"/>
            </a:endParaRPr>
          </a:p>
          <a:p>
            <a:pPr>
              <a:buFont typeface="Arial"/>
              <a:buChar char="•"/>
            </a:pPr>
            <a:r>
              <a:rPr lang="zh-TW" altLang="en-US" sz="3200" dirty="0">
                <a:latin typeface="+mn-ea"/>
              </a:rPr>
              <a:t>光圈不用太大</a:t>
            </a:r>
            <a:endParaRPr lang="en-US" altLang="zh-TW" sz="3200" dirty="0">
              <a:latin typeface="+mn-ea"/>
            </a:endParaRPr>
          </a:p>
          <a:p>
            <a:pPr lvl="1">
              <a:buFont typeface="Arial"/>
              <a:buChar char="•"/>
            </a:pPr>
            <a:r>
              <a:rPr lang="en-US" altLang="zh-TW" sz="3200" dirty="0">
                <a:latin typeface="Adobe 繁黑體 Std B"/>
                <a:ea typeface="Adobe 繁黑體 Std B"/>
                <a:cs typeface="Adobe 繁黑體 Std B"/>
              </a:rPr>
              <a:t>(FF</a:t>
            </a:r>
            <a:r>
              <a:rPr lang="zh-TW" altLang="en-US" sz="3200" dirty="0">
                <a:latin typeface="Adobe 繁黑體 Std B"/>
                <a:ea typeface="Adobe 繁黑體 Std B"/>
                <a:cs typeface="Adobe 繁黑體 Std B"/>
              </a:rPr>
              <a:t>光圈</a:t>
            </a:r>
            <a:r>
              <a:rPr lang="en-US" altLang="zh-TW" sz="3200" dirty="0">
                <a:latin typeface="Adobe 繁黑體 Std B"/>
                <a:ea typeface="Adobe 繁黑體 Std B"/>
                <a:cs typeface="Adobe 繁黑體 Std B"/>
              </a:rPr>
              <a:t>8~</a:t>
            </a:r>
            <a:r>
              <a:rPr lang="zh-TW" altLang="en-US" sz="3200" dirty="0">
                <a:latin typeface="Adobe 繁黑體 Std B"/>
                <a:ea typeface="Adobe 繁黑體 Std B"/>
                <a:cs typeface="Adobe 繁黑體 Std B"/>
              </a:rPr>
              <a:t>、</a:t>
            </a:r>
            <a:r>
              <a:rPr lang="en-US" altLang="zh-TW" sz="3200" dirty="0">
                <a:latin typeface="Adobe 繁黑體 Std B"/>
                <a:ea typeface="Adobe 繁黑體 Std B"/>
                <a:cs typeface="Adobe 繁黑體 Std B"/>
              </a:rPr>
              <a:t>APS-C</a:t>
            </a:r>
            <a:r>
              <a:rPr lang="zh-TW" altLang="en-US" sz="3200" dirty="0">
                <a:latin typeface="Adobe 繁黑體 Std B"/>
                <a:ea typeface="Adobe 繁黑體 Std B"/>
                <a:cs typeface="Adobe 繁黑體 Std B"/>
              </a:rPr>
              <a:t>光圈</a:t>
            </a:r>
            <a:r>
              <a:rPr lang="en-US" altLang="zh-TW" sz="3200" dirty="0">
                <a:latin typeface="Adobe 繁黑體 Std B"/>
                <a:ea typeface="Adobe 繁黑體 Std B"/>
                <a:cs typeface="Adobe 繁黑體 Std B"/>
              </a:rPr>
              <a:t>5.6~</a:t>
            </a:r>
            <a:r>
              <a:rPr lang="zh-TW" altLang="en-US" sz="3200" dirty="0">
                <a:latin typeface="Adobe 繁黑體 Std B"/>
                <a:ea typeface="Adobe 繁黑體 Std B"/>
                <a:cs typeface="Adobe 繁黑體 Std B"/>
              </a:rPr>
              <a:t>、</a:t>
            </a:r>
            <a:r>
              <a:rPr lang="en-US" altLang="zh-TW" sz="3200" dirty="0">
                <a:latin typeface="Adobe 繁黑體 Std B"/>
                <a:ea typeface="Adobe 繁黑體 Std B"/>
                <a:cs typeface="Adobe 繁黑體 Std B"/>
              </a:rPr>
              <a:t>M43</a:t>
            </a:r>
            <a:r>
              <a:rPr lang="zh-TW" altLang="en-US" sz="3200" dirty="0">
                <a:latin typeface="Adobe 繁黑體 Std B"/>
                <a:ea typeface="Adobe 繁黑體 Std B"/>
                <a:cs typeface="Adobe 繁黑體 Std B"/>
              </a:rPr>
              <a:t>光圈</a:t>
            </a:r>
            <a:r>
              <a:rPr lang="en-US" altLang="zh-TW" sz="3200" dirty="0">
                <a:latin typeface="Adobe 繁黑體 Std B"/>
                <a:ea typeface="Adobe 繁黑體 Std B"/>
                <a:cs typeface="Adobe 繁黑體 Std B"/>
              </a:rPr>
              <a:t>4.5~)</a:t>
            </a:r>
          </a:p>
          <a:p>
            <a:pPr>
              <a:buFont typeface="Arial"/>
              <a:buChar char="•"/>
            </a:pPr>
            <a:r>
              <a:rPr lang="zh-TW" altLang="en-US" sz="3200" dirty="0">
                <a:latin typeface="+mn-ea"/>
              </a:rPr>
              <a:t>多拍幾</a:t>
            </a:r>
            <a:r>
              <a:rPr lang="zh-TW" altLang="en-US" sz="3200" dirty="0">
                <a:latin typeface="+mn-ea"/>
              </a:rPr>
              <a:t>張保險</a:t>
            </a:r>
            <a:endParaRPr lang="en-US" altLang="zh-TW" sz="3200" dirty="0">
              <a:latin typeface="+mn-ea"/>
            </a:endParaRPr>
          </a:p>
          <a:p>
            <a:pPr>
              <a:buFont typeface="Arial"/>
              <a:buChar char="•"/>
            </a:pPr>
            <a:r>
              <a:rPr lang="zh-TW" altLang="en-US" sz="3200" dirty="0">
                <a:latin typeface="+mn-ea"/>
              </a:rPr>
              <a:t>場地允許</a:t>
            </a:r>
            <a:r>
              <a:rPr lang="zh-TW" altLang="en-US" sz="3200" dirty="0">
                <a:latin typeface="+mn-ea"/>
              </a:rPr>
              <a:t>的話架腳架、閃燈</a:t>
            </a:r>
            <a:r>
              <a:rPr lang="en-US" altLang="zh-TW" sz="3200" dirty="0">
                <a:latin typeface="+mn-ea"/>
              </a:rPr>
              <a:t>(</a:t>
            </a:r>
            <a:r>
              <a:rPr lang="zh-TW" altLang="en-US" sz="3200" dirty="0">
                <a:latin typeface="+mn-ea"/>
              </a:rPr>
              <a:t>打跳燈</a:t>
            </a:r>
            <a:r>
              <a:rPr lang="en-US" altLang="zh-TW" sz="3200" dirty="0">
                <a:latin typeface="+mn-ea"/>
              </a:rPr>
              <a:t>)</a:t>
            </a:r>
            <a:endParaRPr lang="zh-TW" altLang="en-US" sz="3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31704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">
  <a:themeElements>
    <a:clrScheme name="離子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離子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離子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208</Words>
  <Application>Microsoft Macintosh PowerPoint</Application>
  <PresentationFormat>寬螢幕</PresentationFormat>
  <Paragraphs>38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Adobe 繁黑體 Std B</vt:lpstr>
      <vt:lpstr>Arial</vt:lpstr>
      <vt:lpstr>Century Gothic</vt:lpstr>
      <vt:lpstr>Lantinghei TC Demibold</vt:lpstr>
      <vt:lpstr>Wingdings 3</vt:lpstr>
      <vt:lpstr>新細明體</vt:lpstr>
      <vt:lpstr>離子</vt:lpstr>
      <vt:lpstr>活動攝影技巧</vt:lpstr>
      <vt:lpstr>何謂活動攝影</vt:lpstr>
      <vt:lpstr>活動攝影概分</vt:lpstr>
      <vt:lpstr>慶典活動拍攝技巧</vt:lpstr>
      <vt:lpstr>慶典活動拍攝技巧</vt:lpstr>
      <vt:lpstr>慶典活動拍攝技巧</vt:lpstr>
      <vt:lpstr>運動會活動拍攝技巧</vt:lpstr>
      <vt:lpstr>運動會活動拍攝技巧</vt:lpstr>
      <vt:lpstr>大合照拍攝技巧</vt:lpstr>
      <vt:lpstr>光線與角度的營造</vt:lpstr>
      <vt:lpstr>光線與角度的營造</vt:lpstr>
      <vt:lpstr>Q &amp; 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活動攝影技巧</dc:title>
  <dc:creator>Microsoft Office 使用者</dc:creator>
  <cp:lastModifiedBy>Microsoft Office 使用者</cp:lastModifiedBy>
  <cp:revision>1</cp:revision>
  <dcterms:created xsi:type="dcterms:W3CDTF">2016-04-20T04:16:48Z</dcterms:created>
  <dcterms:modified xsi:type="dcterms:W3CDTF">2016-04-20T04:19:30Z</dcterms:modified>
</cp:coreProperties>
</file>